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96" r:id="rId1"/>
  </p:sldMasterIdLst>
  <p:notesMasterIdLst>
    <p:notesMasterId r:id="rId28"/>
  </p:notesMasterIdLst>
  <p:sldIdLst>
    <p:sldId id="256" r:id="rId2"/>
    <p:sldId id="380" r:id="rId3"/>
    <p:sldId id="291" r:id="rId4"/>
    <p:sldId id="293" r:id="rId5"/>
    <p:sldId id="355" r:id="rId6"/>
    <p:sldId id="288" r:id="rId7"/>
    <p:sldId id="286" r:id="rId8"/>
    <p:sldId id="284" r:id="rId9"/>
    <p:sldId id="300" r:id="rId10"/>
    <p:sldId id="295" r:id="rId11"/>
    <p:sldId id="306" r:id="rId12"/>
    <p:sldId id="298" r:id="rId13"/>
    <p:sldId id="302" r:id="rId14"/>
    <p:sldId id="297" r:id="rId15"/>
    <p:sldId id="259" r:id="rId16"/>
    <p:sldId id="264" r:id="rId17"/>
    <p:sldId id="265" r:id="rId18"/>
    <p:sldId id="267" r:id="rId19"/>
    <p:sldId id="263" r:id="rId20"/>
    <p:sldId id="269" r:id="rId21"/>
    <p:sldId id="271" r:id="rId22"/>
    <p:sldId id="378" r:id="rId23"/>
    <p:sldId id="273" r:id="rId24"/>
    <p:sldId id="317" r:id="rId25"/>
    <p:sldId id="382" r:id="rId26"/>
    <p:sldId id="38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76399E-5A70-4B21-BDA4-259D2A8D0FD5}" v="15" dt="2020-11-12T18:10:00.8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09" autoAdjust="0"/>
    <p:restoredTop sz="94660"/>
  </p:normalViewPr>
  <p:slideViewPr>
    <p:cSldViewPr>
      <p:cViewPr varScale="1">
        <p:scale>
          <a:sx n="168" d="100"/>
          <a:sy n="168" d="100"/>
        </p:scale>
        <p:origin x="171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H:\Fire%20Paper\Latest\Runoff%20Results%20(charts%20&amp;%20Tables)%20Presentation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716045081202252"/>
          <c:y val="7.0774968918358883E-2"/>
          <c:w val="0.88930945223230862"/>
          <c:h val="0.805024174609752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SP!$P$3</c:f>
              <c:strCache>
                <c:ptCount val="1"/>
                <c:pt idx="0">
                  <c:v>12/15/2009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SP!$Q$17:$Z$17</c:f>
                <c:numCache>
                  <c:formatCode>General</c:formatCode>
                  <c:ptCount val="10"/>
                  <c:pt idx="0">
                    <c:v>0.7549962208689166</c:v>
                  </c:pt>
                  <c:pt idx="1">
                    <c:v>0.46560924251990854</c:v>
                  </c:pt>
                  <c:pt idx="2">
                    <c:v>0.17153991989265763</c:v>
                  </c:pt>
                  <c:pt idx="3">
                    <c:v>1.3761198320375385E-2</c:v>
                  </c:pt>
                  <c:pt idx="4">
                    <c:v>1.2629165640087536E-2</c:v>
                  </c:pt>
                  <c:pt idx="5">
                    <c:v>1.605049096321649E-2</c:v>
                  </c:pt>
                  <c:pt idx="6">
                    <c:v>1.1825113163456646E-2</c:v>
                  </c:pt>
                  <c:pt idx="7">
                    <c:v>1.6745288205173219E-2</c:v>
                  </c:pt>
                  <c:pt idx="8">
                    <c:v>1.4344052795390333E-2</c:v>
                  </c:pt>
                  <c:pt idx="9">
                    <c:v>1.0149300187486852E-2</c:v>
                  </c:pt>
                </c:numCache>
              </c:numRef>
            </c:plus>
            <c:minus>
              <c:numRef>
                <c:f>SP!$Q$17:$Z$17</c:f>
                <c:numCache>
                  <c:formatCode>General</c:formatCode>
                  <c:ptCount val="10"/>
                  <c:pt idx="0">
                    <c:v>0.7549962208689166</c:v>
                  </c:pt>
                  <c:pt idx="1">
                    <c:v>0.46560924251990854</c:v>
                  </c:pt>
                  <c:pt idx="2">
                    <c:v>0.17153991989265763</c:v>
                  </c:pt>
                  <c:pt idx="3">
                    <c:v>1.3761198320375385E-2</c:v>
                  </c:pt>
                  <c:pt idx="4">
                    <c:v>1.2629165640087536E-2</c:v>
                  </c:pt>
                  <c:pt idx="5">
                    <c:v>1.605049096321649E-2</c:v>
                  </c:pt>
                  <c:pt idx="6">
                    <c:v>1.1825113163456646E-2</c:v>
                  </c:pt>
                  <c:pt idx="7">
                    <c:v>1.6745288205173219E-2</c:v>
                  </c:pt>
                  <c:pt idx="8">
                    <c:v>1.4344052795390333E-2</c:v>
                  </c:pt>
                  <c:pt idx="9">
                    <c:v>1.0149300187486852E-2</c:v>
                  </c:pt>
                </c:numCache>
              </c:numRef>
            </c:minus>
          </c:errBars>
          <c:cat>
            <c:strRef>
              <c:f>SP!$Q$2:$Z$2</c:f>
              <c:strCache>
                <c:ptCount val="10"/>
                <c:pt idx="0">
                  <c:v>Control</c:v>
                </c:pt>
                <c:pt idx="1">
                  <c:v>GWC1</c:v>
                </c:pt>
                <c:pt idx="2">
                  <c:v>GWC2</c:v>
                </c:pt>
                <c:pt idx="3">
                  <c:v>GWCInc</c:v>
                </c:pt>
                <c:pt idx="4">
                  <c:v>GWF1</c:v>
                </c:pt>
                <c:pt idx="5">
                  <c:v>GWF2</c:v>
                </c:pt>
                <c:pt idx="6">
                  <c:v>GWFInc</c:v>
                </c:pt>
                <c:pt idx="7">
                  <c:v>BS1</c:v>
                </c:pt>
                <c:pt idx="8">
                  <c:v>BS2</c:v>
                </c:pt>
                <c:pt idx="9">
                  <c:v>BSInc</c:v>
                </c:pt>
              </c:strCache>
            </c:strRef>
          </c:cat>
          <c:val>
            <c:numRef>
              <c:f>SP!$Q$13:$Z$13</c:f>
              <c:numCache>
                <c:formatCode>0.000</c:formatCode>
                <c:ptCount val="10"/>
                <c:pt idx="0">
                  <c:v>1.8853674180093321</c:v>
                </c:pt>
                <c:pt idx="1">
                  <c:v>0.60783354524944422</c:v>
                </c:pt>
                <c:pt idx="2">
                  <c:v>0.45281724717503063</c:v>
                </c:pt>
                <c:pt idx="3">
                  <c:v>2.8755918974845966E-2</c:v>
                </c:pt>
                <c:pt idx="4">
                  <c:v>2.6912418872348035E-2</c:v>
                </c:pt>
                <c:pt idx="5">
                  <c:v>3.3016997520411692E-2</c:v>
                </c:pt>
                <c:pt idx="6">
                  <c:v>3.3688302854585128E-2</c:v>
                </c:pt>
                <c:pt idx="7">
                  <c:v>3.8552946337379566E-2</c:v>
                </c:pt>
                <c:pt idx="8">
                  <c:v>0.10077717311403281</c:v>
                </c:pt>
                <c:pt idx="9">
                  <c:v>3.3531579140764801E-2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6-471B-BAC4-D324CAD3AF3D}"/>
            </c:ext>
          </c:extLst>
        </c:ser>
        <c:ser>
          <c:idx val="1"/>
          <c:order val="1"/>
          <c:tx>
            <c:strRef>
              <c:f>SP!$P$4</c:f>
              <c:strCache>
                <c:ptCount val="1"/>
                <c:pt idx="0">
                  <c:v>1/19/2010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SP!$Q$18:$Z$18</c:f>
                <c:numCache>
                  <c:formatCode>General</c:formatCode>
                  <c:ptCount val="10"/>
                  <c:pt idx="0">
                    <c:v>13.706131457325915</c:v>
                  </c:pt>
                  <c:pt idx="1">
                    <c:v>1.1703440464128261</c:v>
                  </c:pt>
                  <c:pt idx="2">
                    <c:v>0.1371432038657141</c:v>
                  </c:pt>
                  <c:pt idx="3">
                    <c:v>0.30748653676121779</c:v>
                  </c:pt>
                  <c:pt idx="4">
                    <c:v>0.35934578974298043</c:v>
                  </c:pt>
                  <c:pt idx="5">
                    <c:v>0.33704647251817421</c:v>
                  </c:pt>
                  <c:pt idx="6">
                    <c:v>0.55350916957287577</c:v>
                  </c:pt>
                  <c:pt idx="7">
                    <c:v>8.7604338704087348E-2</c:v>
                  </c:pt>
                  <c:pt idx="8">
                    <c:v>0.14251167970314979</c:v>
                  </c:pt>
                  <c:pt idx="9">
                    <c:v>5.7663110658365713E-2</c:v>
                  </c:pt>
                </c:numCache>
              </c:numRef>
            </c:plus>
            <c:minus>
              <c:numRef>
                <c:f>SP!$Q$18:$Z$18</c:f>
                <c:numCache>
                  <c:formatCode>General</c:formatCode>
                  <c:ptCount val="10"/>
                  <c:pt idx="0">
                    <c:v>13.706131457325915</c:v>
                  </c:pt>
                  <c:pt idx="1">
                    <c:v>1.1703440464128261</c:v>
                  </c:pt>
                  <c:pt idx="2">
                    <c:v>0.1371432038657141</c:v>
                  </c:pt>
                  <c:pt idx="3">
                    <c:v>0.30748653676121779</c:v>
                  </c:pt>
                  <c:pt idx="4">
                    <c:v>0.35934578974298043</c:v>
                  </c:pt>
                  <c:pt idx="5">
                    <c:v>0.33704647251817421</c:v>
                  </c:pt>
                  <c:pt idx="6">
                    <c:v>0.55350916957287577</c:v>
                  </c:pt>
                  <c:pt idx="7">
                    <c:v>8.7604338704087348E-2</c:v>
                  </c:pt>
                  <c:pt idx="8">
                    <c:v>0.14251167970314979</c:v>
                  </c:pt>
                  <c:pt idx="9">
                    <c:v>5.7663110658365713E-2</c:v>
                  </c:pt>
                </c:numCache>
              </c:numRef>
            </c:minus>
          </c:errBars>
          <c:cat>
            <c:strRef>
              <c:f>SP!$Q$2:$Z$2</c:f>
              <c:strCache>
                <c:ptCount val="10"/>
                <c:pt idx="0">
                  <c:v>Control</c:v>
                </c:pt>
                <c:pt idx="1">
                  <c:v>GWC1</c:v>
                </c:pt>
                <c:pt idx="2">
                  <c:v>GWC2</c:v>
                </c:pt>
                <c:pt idx="3">
                  <c:v>GWCInc</c:v>
                </c:pt>
                <c:pt idx="4">
                  <c:v>GWF1</c:v>
                </c:pt>
                <c:pt idx="5">
                  <c:v>GWF2</c:v>
                </c:pt>
                <c:pt idx="6">
                  <c:v>GWFInc</c:v>
                </c:pt>
                <c:pt idx="7">
                  <c:v>BS1</c:v>
                </c:pt>
                <c:pt idx="8">
                  <c:v>BS2</c:v>
                </c:pt>
                <c:pt idx="9">
                  <c:v>BSInc</c:v>
                </c:pt>
              </c:strCache>
            </c:strRef>
          </c:cat>
          <c:val>
            <c:numRef>
              <c:f>SP!$Q$14:$Z$14</c:f>
              <c:numCache>
                <c:formatCode>0.000</c:formatCode>
                <c:ptCount val="10"/>
                <c:pt idx="0">
                  <c:v>67.346593209949518</c:v>
                </c:pt>
                <c:pt idx="1">
                  <c:v>3.094349246590363</c:v>
                </c:pt>
                <c:pt idx="2">
                  <c:v>0.90938492497670098</c:v>
                </c:pt>
                <c:pt idx="3">
                  <c:v>0.47767646975857425</c:v>
                </c:pt>
                <c:pt idx="4">
                  <c:v>0.45430503458998439</c:v>
                </c:pt>
                <c:pt idx="5">
                  <c:v>0.82795903637750445</c:v>
                </c:pt>
                <c:pt idx="6">
                  <c:v>0.83145516318414869</c:v>
                </c:pt>
                <c:pt idx="7">
                  <c:v>0.13585690987519272</c:v>
                </c:pt>
                <c:pt idx="8">
                  <c:v>0.54654815739948071</c:v>
                </c:pt>
                <c:pt idx="9">
                  <c:v>0.78642103910374572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66-471B-BAC4-D324CAD3AF3D}"/>
            </c:ext>
          </c:extLst>
        </c:ser>
        <c:ser>
          <c:idx val="2"/>
          <c:order val="2"/>
          <c:tx>
            <c:strRef>
              <c:f>SP!$P$5</c:f>
              <c:strCache>
                <c:ptCount val="1"/>
                <c:pt idx="0">
                  <c:v>1/21/2010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SP!$Q$19:$Z$19</c:f>
                <c:numCache>
                  <c:formatCode>General</c:formatCode>
                  <c:ptCount val="10"/>
                  <c:pt idx="0">
                    <c:v>6.8187422808666183</c:v>
                  </c:pt>
                  <c:pt idx="1">
                    <c:v>0.49497554005461653</c:v>
                  </c:pt>
                  <c:pt idx="2">
                    <c:v>1.234773827851094</c:v>
                  </c:pt>
                  <c:pt idx="3">
                    <c:v>1.2931479115075282E-2</c:v>
                  </c:pt>
                  <c:pt idx="4">
                    <c:v>3.1861591090645972E-2</c:v>
                  </c:pt>
                  <c:pt idx="5">
                    <c:v>2.6894973687285002E-2</c:v>
                  </c:pt>
                  <c:pt idx="6">
                    <c:v>0.1070526013759731</c:v>
                  </c:pt>
                  <c:pt idx="7">
                    <c:v>2.8458506678078373E-3</c:v>
                  </c:pt>
                  <c:pt idx="8">
                    <c:v>1.7377716914694936E-2</c:v>
                  </c:pt>
                  <c:pt idx="9">
                    <c:v>9.1453174856556737E-3</c:v>
                  </c:pt>
                </c:numCache>
              </c:numRef>
            </c:plus>
            <c:minus>
              <c:numRef>
                <c:f>SP!$Q$19:$Z$19</c:f>
                <c:numCache>
                  <c:formatCode>General</c:formatCode>
                  <c:ptCount val="10"/>
                  <c:pt idx="0">
                    <c:v>6.8187422808666183</c:v>
                  </c:pt>
                  <c:pt idx="1">
                    <c:v>0.49497554005461653</c:v>
                  </c:pt>
                  <c:pt idx="2">
                    <c:v>1.234773827851094</c:v>
                  </c:pt>
                  <c:pt idx="3">
                    <c:v>1.2931479115075282E-2</c:v>
                  </c:pt>
                  <c:pt idx="4">
                    <c:v>3.1861591090645972E-2</c:v>
                  </c:pt>
                  <c:pt idx="5">
                    <c:v>2.6894973687285002E-2</c:v>
                  </c:pt>
                  <c:pt idx="6">
                    <c:v>0.1070526013759731</c:v>
                  </c:pt>
                  <c:pt idx="7">
                    <c:v>2.8458506678078373E-3</c:v>
                  </c:pt>
                  <c:pt idx="8">
                    <c:v>1.7377716914694936E-2</c:v>
                  </c:pt>
                  <c:pt idx="9">
                    <c:v>9.1453174856556737E-3</c:v>
                  </c:pt>
                </c:numCache>
              </c:numRef>
            </c:minus>
          </c:errBars>
          <c:cat>
            <c:strRef>
              <c:f>SP!$Q$2:$Z$2</c:f>
              <c:strCache>
                <c:ptCount val="10"/>
                <c:pt idx="0">
                  <c:v>Control</c:v>
                </c:pt>
                <c:pt idx="1">
                  <c:v>GWC1</c:v>
                </c:pt>
                <c:pt idx="2">
                  <c:v>GWC2</c:v>
                </c:pt>
                <c:pt idx="3">
                  <c:v>GWCInc</c:v>
                </c:pt>
                <c:pt idx="4">
                  <c:v>GWF1</c:v>
                </c:pt>
                <c:pt idx="5">
                  <c:v>GWF2</c:v>
                </c:pt>
                <c:pt idx="6">
                  <c:v>GWFInc</c:v>
                </c:pt>
                <c:pt idx="7">
                  <c:v>BS1</c:v>
                </c:pt>
                <c:pt idx="8">
                  <c:v>BS2</c:v>
                </c:pt>
                <c:pt idx="9">
                  <c:v>BSInc</c:v>
                </c:pt>
              </c:strCache>
            </c:strRef>
          </c:cat>
          <c:val>
            <c:numRef>
              <c:f>SP!$Q$15:$Z$15</c:f>
              <c:numCache>
                <c:formatCode>0.000</c:formatCode>
                <c:ptCount val="10"/>
                <c:pt idx="0">
                  <c:v>32.074424397810198</c:v>
                </c:pt>
                <c:pt idx="1">
                  <c:v>1.089739871873951</c:v>
                </c:pt>
                <c:pt idx="2">
                  <c:v>1.701130901723054</c:v>
                </c:pt>
                <c:pt idx="3">
                  <c:v>4.0220678688425313E-2</c:v>
                </c:pt>
                <c:pt idx="4">
                  <c:v>4.6669531580938957E-2</c:v>
                </c:pt>
                <c:pt idx="5">
                  <c:v>6.1493279000619731E-2</c:v>
                </c:pt>
                <c:pt idx="6">
                  <c:v>0.19048502881700644</c:v>
                </c:pt>
                <c:pt idx="7">
                  <c:v>1.0037607219092963E-2</c:v>
                </c:pt>
                <c:pt idx="8">
                  <c:v>7.3974131878920865E-2</c:v>
                </c:pt>
                <c:pt idx="9">
                  <c:v>6.0971203580473095E-2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66-471B-BAC4-D324CAD3AF3D}"/>
            </c:ext>
          </c:extLst>
        </c:ser>
        <c:ser>
          <c:idx val="3"/>
          <c:order val="3"/>
          <c:tx>
            <c:strRef>
              <c:f>SP!$P$6</c:f>
              <c:strCache>
                <c:ptCount val="1"/>
                <c:pt idx="0">
                  <c:v>1/23/2010</c:v>
                </c:pt>
              </c:strCache>
            </c:strRef>
          </c:tx>
          <c:invertIfNegative val="0"/>
          <c:errBars>
            <c:errBarType val="both"/>
            <c:errValType val="cust"/>
            <c:noEndCap val="0"/>
            <c:plus>
              <c:numRef>
                <c:f>SP!$Q$20:$Z$20</c:f>
                <c:numCache>
                  <c:formatCode>General</c:formatCode>
                  <c:ptCount val="10"/>
                  <c:pt idx="0">
                    <c:v>4.7396004724092355</c:v>
                  </c:pt>
                  <c:pt idx="1">
                    <c:v>0.64170463758258778</c:v>
                  </c:pt>
                  <c:pt idx="2">
                    <c:v>3.8064772265060944</c:v>
                  </c:pt>
                  <c:pt idx="3">
                    <c:v>4.1975194833482783E-2</c:v>
                  </c:pt>
                  <c:pt idx="4">
                    <c:v>4.1214974079930335E-2</c:v>
                  </c:pt>
                  <c:pt idx="5">
                    <c:v>7.0508217121737243E-2</c:v>
                  </c:pt>
                  <c:pt idx="6">
                    <c:v>0.12539878980874788</c:v>
                  </c:pt>
                  <c:pt idx="7">
                    <c:v>1.1480489729977238E-2</c:v>
                  </c:pt>
                  <c:pt idx="8">
                    <c:v>0.1066094760193342</c:v>
                  </c:pt>
                  <c:pt idx="9">
                    <c:v>2.3215519240182711E-2</c:v>
                  </c:pt>
                </c:numCache>
              </c:numRef>
            </c:plus>
            <c:minus>
              <c:numRef>
                <c:f>SP!$Q$20:$Z$20</c:f>
                <c:numCache>
                  <c:formatCode>General</c:formatCode>
                  <c:ptCount val="10"/>
                  <c:pt idx="0">
                    <c:v>4.7396004724092355</c:v>
                  </c:pt>
                  <c:pt idx="1">
                    <c:v>0.64170463758258778</c:v>
                  </c:pt>
                  <c:pt idx="2">
                    <c:v>3.8064772265060944</c:v>
                  </c:pt>
                  <c:pt idx="3">
                    <c:v>4.1975194833482783E-2</c:v>
                  </c:pt>
                  <c:pt idx="4">
                    <c:v>4.1214974079930335E-2</c:v>
                  </c:pt>
                  <c:pt idx="5">
                    <c:v>7.0508217121737243E-2</c:v>
                  </c:pt>
                  <c:pt idx="6">
                    <c:v>0.12539878980874788</c:v>
                  </c:pt>
                  <c:pt idx="7">
                    <c:v>1.1480489729977238E-2</c:v>
                  </c:pt>
                  <c:pt idx="8">
                    <c:v>0.1066094760193342</c:v>
                  </c:pt>
                  <c:pt idx="9">
                    <c:v>2.3215519240182711E-2</c:v>
                  </c:pt>
                </c:numCache>
              </c:numRef>
            </c:minus>
          </c:errBars>
          <c:cat>
            <c:strRef>
              <c:f>SP!$Q$2:$Z$2</c:f>
              <c:strCache>
                <c:ptCount val="10"/>
                <c:pt idx="0">
                  <c:v>Control</c:v>
                </c:pt>
                <c:pt idx="1">
                  <c:v>GWC1</c:v>
                </c:pt>
                <c:pt idx="2">
                  <c:v>GWC2</c:v>
                </c:pt>
                <c:pt idx="3">
                  <c:v>GWCInc</c:v>
                </c:pt>
                <c:pt idx="4">
                  <c:v>GWF1</c:v>
                </c:pt>
                <c:pt idx="5">
                  <c:v>GWF2</c:v>
                </c:pt>
                <c:pt idx="6">
                  <c:v>GWFInc</c:v>
                </c:pt>
                <c:pt idx="7">
                  <c:v>BS1</c:v>
                </c:pt>
                <c:pt idx="8">
                  <c:v>BS2</c:v>
                </c:pt>
                <c:pt idx="9">
                  <c:v>BSInc</c:v>
                </c:pt>
              </c:strCache>
            </c:strRef>
          </c:cat>
          <c:val>
            <c:numRef>
              <c:f>SP!$Q$16:$Z$16</c:f>
              <c:numCache>
                <c:formatCode>0.000</c:formatCode>
                <c:ptCount val="10"/>
                <c:pt idx="0">
                  <c:v>17.91404685410447</c:v>
                </c:pt>
                <c:pt idx="1">
                  <c:v>1.2512528105537744</c:v>
                </c:pt>
                <c:pt idx="2">
                  <c:v>4.530386570038659</c:v>
                </c:pt>
                <c:pt idx="3">
                  <c:v>7.721989677461874E-2</c:v>
                </c:pt>
                <c:pt idx="4">
                  <c:v>9.2249751895640858E-2</c:v>
                </c:pt>
                <c:pt idx="5">
                  <c:v>0.16562817726019619</c:v>
                </c:pt>
                <c:pt idx="6">
                  <c:v>0.24573292458176235</c:v>
                </c:pt>
                <c:pt idx="7">
                  <c:v>8.296895945722596E-2</c:v>
                </c:pt>
                <c:pt idx="8">
                  <c:v>0.19682944449000628</c:v>
                </c:pt>
                <c:pt idx="9">
                  <c:v>9.6755400159663052E-2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466-471B-BAC4-D324CAD3AF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686912"/>
        <c:axId val="127692800"/>
      </c:barChart>
      <c:catAx>
        <c:axId val="127686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7692800"/>
        <c:crosses val="autoZero"/>
        <c:auto val="1"/>
        <c:lblAlgn val="ctr"/>
        <c:lblOffset val="20"/>
        <c:noMultiLvlLbl val="0"/>
      </c:catAx>
      <c:valAx>
        <c:axId val="12769280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Suspended Phosphorus (mg/m</a:t>
                </a:r>
                <a:r>
                  <a:rPr lang="en-US" baseline="30000"/>
                  <a:t>2</a:t>
                </a:r>
                <a:r>
                  <a:rPr lang="en-US"/>
                  <a:t>)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crossAx val="127686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0901136057812847"/>
          <c:y val="1.7513468711147957E-2"/>
          <c:w val="0.62822232974199244"/>
          <c:h val="4.4757563199337033E-2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spPr>
    <a:ln>
      <a:solidFill>
        <a:schemeClr val="bg1">
          <a:lumMod val="50000"/>
        </a:schemeClr>
      </a:solidFill>
    </a:ln>
  </c:spPr>
  <c:txPr>
    <a:bodyPr/>
    <a:lstStyle/>
    <a:p>
      <a:pPr>
        <a:defRPr sz="1400" baseline="0">
          <a:latin typeface="Arial" pitchFamily="34" charset="0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E3418-5CC0-4340-83A4-956D6B5B4D3E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BDEC6-9DF4-44B9-8A54-E6DEDDEDEE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67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BBDEC6-9DF4-44B9-8A54-E6DEDDEDEEA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A1F97C3-2182-4AD7-9CCF-1EDD6D5A3591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2ED154A-BC8B-4787-A24B-736E488883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AAA%20Fire%20Affected%20Soils%20and%20COmpost%20BMPs/Design%20&amp;%20Plot%20layout%20site-1.pdf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Using Compost to Improve Post-fire Water Quality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David Crohn</a:t>
            </a:r>
            <a:br>
              <a:rPr lang="en-US" dirty="0"/>
            </a:br>
            <a:r>
              <a:rPr lang="en-US" dirty="0"/>
              <a:t>University of California, Riverside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7585" y="0"/>
            <a:ext cx="9082341" cy="6858000"/>
            <a:chOff x="61660" y="0"/>
            <a:chExt cx="9082341" cy="6858000"/>
          </a:xfrm>
        </p:grpSpPr>
        <p:pic>
          <p:nvPicPr>
            <p:cNvPr id="10" name="Picture 9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111" y="0"/>
              <a:ext cx="8621890" cy="3581400"/>
            </a:xfrm>
            <a:prstGeom prst="rect">
              <a:avLst/>
            </a:prstGeom>
          </p:spPr>
        </p:pic>
        <p:pic>
          <p:nvPicPr>
            <p:cNvPr id="11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pic>
        <p:nvPicPr>
          <p:cNvPr id="8" name="Picture 7" descr="University 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93284" y="6172200"/>
            <a:ext cx="2750716" cy="6857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pic>
        <p:nvPicPr>
          <p:cNvPr id="7" name="Picture 6" descr="7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Bins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634" y="2819400"/>
            <a:ext cx="6712732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4114800" cy="4937760"/>
          </a:xfrm>
        </p:spPr>
        <p:txBody>
          <a:bodyPr>
            <a:normAutofit/>
          </a:bodyPr>
          <a:lstStyle/>
          <a:p>
            <a:r>
              <a:rPr lang="en-US" dirty="0"/>
              <a:t>December 15, 2009, 12.5 mm fell over 48 hours</a:t>
            </a:r>
          </a:p>
          <a:p>
            <a:r>
              <a:rPr lang="en-US" dirty="0"/>
              <a:t>January 19, 2010, 32 mm fell over 36 hours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dirty="0"/>
              <a:t>Four captured events (mm)</a:t>
            </a:r>
          </a:p>
        </p:txBody>
      </p:sp>
      <p:sp>
        <p:nvSpPr>
          <p:cNvPr id="15" name="Content Placeholder 10"/>
          <p:cNvSpPr>
            <a:spLocks noGrp="1"/>
          </p:cNvSpPr>
          <p:nvPr>
            <p:ph sz="quarter" idx="1"/>
          </p:nvPr>
        </p:nvSpPr>
        <p:spPr>
          <a:xfrm>
            <a:off x="4648200" y="1143000"/>
            <a:ext cx="4038600" cy="4937760"/>
          </a:xfrm>
        </p:spPr>
        <p:txBody>
          <a:bodyPr>
            <a:normAutofit/>
          </a:bodyPr>
          <a:lstStyle/>
          <a:p>
            <a:r>
              <a:rPr lang="en-US" dirty="0"/>
              <a:t>January 21, 2010, 39 mm fell over 36 hours</a:t>
            </a:r>
          </a:p>
          <a:p>
            <a:r>
              <a:rPr lang="en-US" dirty="0"/>
              <a:t>January 23, 2010, 49 mm storm fell over 36 hours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64365" y="6324600"/>
            <a:ext cx="626748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Included 66% of Annual Rainfall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was wet…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…after the first rains…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…but still dry in there.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Runoff Depth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59500" cy="47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Suspended Solids</a:t>
            </a:r>
          </a:p>
        </p:txBody>
      </p:sp>
      <p:sp>
        <p:nvSpPr>
          <p:cNvPr id="8" name="Rectangle 7"/>
          <p:cNvSpPr/>
          <p:nvPr/>
        </p:nvSpPr>
        <p:spPr>
          <a:xfrm>
            <a:off x="5875156" y="6088559"/>
            <a:ext cx="3268844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Concentration</a:t>
            </a: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Suspended Solids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Solids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Dissolved Solids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>
          <a:xfrm>
            <a:off x="61660" y="1"/>
            <a:ext cx="9082340" cy="6857999"/>
            <a:chOff x="61660" y="1"/>
            <a:chExt cx="9082340" cy="6857999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6000" y="1"/>
              <a:ext cx="3048000" cy="1266092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pic>
        <p:nvPicPr>
          <p:cNvPr id="308226" name="Picture 2" descr="http://ucrtoday.ucr.edu/wp-content/uploads/2012/02/DSC_05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3"/>
          <a:stretch/>
        </p:blipFill>
        <p:spPr bwMode="auto">
          <a:xfrm>
            <a:off x="0" y="1280160"/>
            <a:ext cx="9148482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572620" y="1236345"/>
            <a:ext cx="8003241" cy="209931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CalRecycle		Namratha Reddy	Vijay Chaganti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UCR Ag Ops		Fred Ernst		Porfirio Pacheco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Inland Empire Regional Composting Authority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Aguinaga Green</a:t>
            </a:r>
          </a:p>
          <a:p>
            <a:pPr>
              <a:spcBef>
                <a:spcPts val="0"/>
              </a:spcBef>
            </a:pPr>
            <a:endParaRPr 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7388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Dissolved Phosphorus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Orthophosphate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Suspended Phosphorus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graphicFrame>
        <p:nvGraphicFramePr>
          <p:cNvPr id="10" name="Char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583519"/>
              </p:ext>
            </p:extLst>
          </p:nvPr>
        </p:nvGraphicFramePr>
        <p:xfrm>
          <a:off x="762000" y="1066800"/>
          <a:ext cx="7762446" cy="5278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97874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Nitrate-nitrogen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Ammonium-nitrogen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9" name="Rectangle 8"/>
          <p:cNvSpPr/>
          <p:nvPr/>
        </p:nvSpPr>
        <p:spPr>
          <a:xfrm>
            <a:off x="5847905" y="6088559"/>
            <a:ext cx="3296095" cy="769441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Exported Mass</a:t>
            </a:r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" y="1371600"/>
            <a:ext cx="8943867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493776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Compost mulches effectively reduce runoff pollution</a:t>
            </a:r>
          </a:p>
          <a:p>
            <a:r>
              <a:rPr lang="en-US" dirty="0"/>
              <a:t>Runoff is reduced</a:t>
            </a:r>
          </a:p>
          <a:p>
            <a:pPr lvl="1"/>
            <a:r>
              <a:rPr lang="en-US" dirty="0"/>
              <a:t>Absorb water</a:t>
            </a:r>
          </a:p>
          <a:p>
            <a:pPr lvl="1"/>
            <a:r>
              <a:rPr lang="en-US" dirty="0"/>
              <a:t>Protect the soil</a:t>
            </a:r>
          </a:p>
          <a:p>
            <a:pPr lvl="1"/>
            <a:r>
              <a:rPr lang="en-US" dirty="0"/>
              <a:t>Promote infiltration</a:t>
            </a:r>
          </a:p>
          <a:p>
            <a:r>
              <a:rPr lang="en-US" dirty="0"/>
              <a:t>Normalized pollutant export declined after two storms</a:t>
            </a:r>
          </a:p>
          <a:p>
            <a:pPr lvl="1"/>
            <a:r>
              <a:rPr lang="en-US" dirty="0"/>
              <a:t>Studies limited to one or two storm events will exaggerate pollutant losses from mulched plots. </a:t>
            </a:r>
          </a:p>
          <a:p>
            <a:r>
              <a:rPr lang="en-US" dirty="0"/>
              <a:t>I" was as effective as 2"  and retained more pollutants</a:t>
            </a:r>
          </a:p>
          <a:p>
            <a:pPr lvl="1"/>
            <a:r>
              <a:rPr lang="en-US" dirty="0"/>
              <a:t>Biosolids compost applied to 2" depth (B5) exported more TDS and NH</a:t>
            </a:r>
            <a:r>
              <a:rPr lang="en-US" baseline="-25000" dirty="0"/>
              <a:t>4</a:t>
            </a:r>
            <a:r>
              <a:rPr lang="en-US" baseline="30000" dirty="0"/>
              <a:t>+</a:t>
            </a:r>
            <a:r>
              <a:rPr lang="en-US" dirty="0"/>
              <a:t>-N than did the 1" application, as well as more Cd, Cr, Cu, and Mo.</a:t>
            </a:r>
          </a:p>
          <a:p>
            <a:r>
              <a:rPr lang="en-US" dirty="0"/>
              <a:t>Incorporation is unnecessary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79804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Compost blankets reduced</a:t>
            </a:r>
          </a:p>
          <a:p>
            <a:pPr lvl="1"/>
            <a:r>
              <a:rPr lang="en-US" dirty="0"/>
              <a:t>Runoff by 86% </a:t>
            </a:r>
          </a:p>
          <a:p>
            <a:pPr lvl="1"/>
            <a:r>
              <a:rPr lang="en-US" dirty="0"/>
              <a:t>Total dissolved solids (TDS) by 88% </a:t>
            </a:r>
          </a:p>
          <a:p>
            <a:pPr lvl="1"/>
            <a:r>
              <a:rPr lang="en-US" dirty="0"/>
              <a:t>Total suspended solids (TSS) by 96%</a:t>
            </a:r>
          </a:p>
          <a:p>
            <a:pPr lvl="1"/>
            <a:r>
              <a:rPr lang="en-US" dirty="0"/>
              <a:t>Total solids (TS) by 97%</a:t>
            </a:r>
          </a:p>
          <a:p>
            <a:pPr lvl="1"/>
            <a:r>
              <a:rPr lang="en-US" dirty="0"/>
              <a:t>Total dissolve phosphorus (TDP) by 72%</a:t>
            </a:r>
          </a:p>
          <a:p>
            <a:pPr lvl="1"/>
            <a:r>
              <a:rPr lang="en-US" dirty="0"/>
              <a:t>Orthophosphate (OP) 77%</a:t>
            </a:r>
          </a:p>
          <a:p>
            <a:pPr lvl="1"/>
            <a:r>
              <a:rPr lang="en-US" dirty="0"/>
              <a:t>Suspended phosphorus (SP)	98%</a:t>
            </a:r>
          </a:p>
          <a:p>
            <a:pPr lvl="1"/>
            <a:r>
              <a:rPr lang="en-US" dirty="0"/>
              <a:t>Nitrate (73%)</a:t>
            </a:r>
          </a:p>
          <a:p>
            <a:pPr lvl="1"/>
            <a:r>
              <a:rPr lang="en-US" dirty="0"/>
              <a:t>Metals ≤ Control</a:t>
            </a:r>
          </a:p>
          <a:p>
            <a:pPr lvl="1"/>
            <a:endParaRPr lang="en-US" dirty="0"/>
          </a:p>
          <a:p>
            <a:r>
              <a:rPr lang="en-US" dirty="0"/>
              <a:t>Surface mulching and incorporation performed similarly</a:t>
            </a:r>
          </a:p>
          <a:p>
            <a:r>
              <a:rPr lang="en-US" dirty="0"/>
              <a:t>Applying 2" offered no benefits over 1", and increased some pollutant losses</a:t>
            </a:r>
          </a:p>
          <a:p>
            <a:r>
              <a:rPr lang="en-US" dirty="0"/>
              <a:t>Results similar for greenwaste compost “overs” (&gt;3/8") and “fines” (&lt;3/8")</a:t>
            </a:r>
          </a:p>
          <a:p>
            <a:endParaRPr lang="en-US" dirty="0"/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638916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F0016-1.JPG"/>
          <p:cNvPicPr>
            <a:picLocks noChangeAspect="1"/>
          </p:cNvPicPr>
          <p:nvPr/>
        </p:nvPicPr>
        <p:blipFill>
          <a:blip r:embed="rId3" cstate="print"/>
          <a:srcRect t="17083" b="3750"/>
          <a:stretch>
            <a:fillRect/>
          </a:stretch>
        </p:blipFill>
        <p:spPr>
          <a:xfrm>
            <a:off x="0" y="1428689"/>
            <a:ext cx="9144000" cy="54293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K-rail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Facing slopes in Temecula, CA</a:t>
            </a:r>
          </a:p>
        </p:txBody>
      </p:sp>
      <p:pic>
        <p:nvPicPr>
          <p:cNvPr id="7" name="Picture 4" descr="Compared photo"/>
          <p:cNvPicPr>
            <a:picLocks noChangeAspect="1" noChangeArrowheads="1"/>
          </p:cNvPicPr>
          <p:nvPr/>
        </p:nvPicPr>
        <p:blipFill>
          <a:blip r:embed="rId5" cstate="print"/>
          <a:srcRect t="19553" b="5587"/>
          <a:stretch>
            <a:fillRect/>
          </a:stretch>
        </p:blipFill>
        <p:spPr bwMode="auto">
          <a:xfrm>
            <a:off x="533400" y="1447800"/>
            <a:ext cx="7958667" cy="468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0" name="Picture 2"/>
          <p:cNvPicPr>
            <a:picLocks noChangeAspect="1" noChangeArrowheads="1"/>
          </p:cNvPicPr>
          <p:nvPr/>
        </p:nvPicPr>
        <p:blipFill>
          <a:blip r:embed="rId3" cstate="print"/>
          <a:srcRect b="7830"/>
          <a:stretch>
            <a:fillRect/>
          </a:stretch>
        </p:blipFill>
        <p:spPr bwMode="auto">
          <a:xfrm>
            <a:off x="4348987" y="84962"/>
            <a:ext cx="4795013" cy="67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dirty="0"/>
              <a:t>Experimental Site</a:t>
            </a:r>
          </a:p>
        </p:txBody>
      </p:sp>
      <p:pic>
        <p:nvPicPr>
          <p:cNvPr id="4" name="Picture 3" descr="University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762000"/>
            <a:ext cx="5257800" cy="1310857"/>
          </a:xfrm>
          <a:prstGeom prst="rect">
            <a:avLst/>
          </a:prstGeom>
        </p:spPr>
      </p:pic>
      <p:pic>
        <p:nvPicPr>
          <p:cNvPr id="6" name="Picture 3" descr="File:Bell Tower, UC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1947702"/>
            <a:ext cx="1905000" cy="4910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N0610.JPG"/>
          <p:cNvPicPr>
            <a:picLocks noChangeAspect="1"/>
          </p:cNvPicPr>
          <p:nvPr/>
        </p:nvPicPr>
        <p:blipFill>
          <a:blip r:embed="rId3" cstate="print"/>
          <a:srcRect b="20833"/>
          <a:stretch>
            <a:fillRect/>
          </a:stretch>
        </p:blipFill>
        <p:spPr>
          <a:xfrm>
            <a:off x="0" y="1428799"/>
            <a:ext cx="9144000" cy="5429201"/>
          </a:xfrm>
          <a:prstGeom prst="rect">
            <a:avLst/>
          </a:prstGeom>
        </p:spPr>
      </p:pic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Controlled burn – Summer 2009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SCN0605.JPG"/>
          <p:cNvPicPr>
            <a:picLocks noChangeAspect="1"/>
          </p:cNvPicPr>
          <p:nvPr/>
        </p:nvPicPr>
        <p:blipFill>
          <a:blip r:embed="rId3" cstate="print"/>
          <a:srcRect t="10965" b="9868"/>
          <a:stretch>
            <a:fillRect/>
          </a:stretch>
        </p:blipFill>
        <p:spPr>
          <a:xfrm>
            <a:off x="0" y="1429255"/>
            <a:ext cx="9144000" cy="54287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the burn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  <p:graphicFrame>
        <p:nvGraphicFramePr>
          <p:cNvPr id="9113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803756"/>
              </p:ext>
            </p:extLst>
          </p:nvPr>
        </p:nvGraphicFramePr>
        <p:xfrm>
          <a:off x="228600" y="1200150"/>
          <a:ext cx="5983288" cy="496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crobat Document" r:id="rId6" imgW="6035040" imgH="4663440" progId="AcroExch.Document.7">
                  <p:link updateAutomatic="1"/>
                </p:oleObj>
              </mc:Choice>
              <mc:Fallback>
                <p:oleObj name="Acrobat Document" r:id="rId6" imgW="6035040" imgH="4663440" progId="AcroExch.Document.7">
                  <p:link updateAutomatic="1"/>
                  <p:pic>
                    <p:nvPicPr>
                      <p:cNvPr id="91137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061" t="10785" r="18182" b="7843"/>
                      <a:stretch>
                        <a:fillRect/>
                      </a:stretch>
                    </p:blipFill>
                    <p:spPr bwMode="auto">
                      <a:xfrm>
                        <a:off x="228600" y="1200150"/>
                        <a:ext cx="5983288" cy="4967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5"/>
          <p:cNvSpPr txBox="1">
            <a:spLocks/>
          </p:cNvSpPr>
          <p:nvPr/>
        </p:nvSpPr>
        <p:spPr>
          <a:xfrm>
            <a:off x="6400800" y="1447801"/>
            <a:ext cx="2743200" cy="2285999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Gill Sans MT" pitchFamily="34" charset="0"/>
              </a:rPr>
              <a:t>Materials</a:t>
            </a:r>
          </a:p>
          <a:p>
            <a:pPr marL="274320" indent="-274320">
              <a:lnSpc>
                <a:spcPts val="2400"/>
              </a:lnSpc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</a:rPr>
              <a:t>Greenwaste compost</a:t>
            </a:r>
            <a:r>
              <a:rPr lang="en-US" sz="2400" dirty="0">
                <a:latin typeface="Gill Sans MT" pitchFamily="34" charset="0"/>
              </a:rPr>
              <a:t> fines</a:t>
            </a:r>
          </a:p>
          <a:p>
            <a:pPr marL="274320" indent="-274320">
              <a:lnSpc>
                <a:spcPts val="2400"/>
              </a:lnSpc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</a:rPr>
              <a:t>Greenwaste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</a:rPr>
              <a:t> compost overs</a:t>
            </a:r>
          </a:p>
          <a:p>
            <a:pPr marL="274320" indent="-274320">
              <a:lnSpc>
                <a:spcPts val="2400"/>
              </a:lnSpc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lang="en-US" sz="2400" noProof="0" dirty="0">
                <a:latin typeface="Gill Sans MT" pitchFamily="34" charset="0"/>
              </a:rPr>
              <a:t>Biosolids compost</a:t>
            </a:r>
          </a:p>
          <a:p>
            <a:pPr marL="274320" indent="-274320">
              <a:lnSpc>
                <a:spcPts val="2400"/>
              </a:lnSpc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</a:pPr>
            <a:r>
              <a:rPr lang="en-US" sz="2400" dirty="0">
                <a:latin typeface="Gill Sans MT" pitchFamily="34" charset="0"/>
              </a:rPr>
              <a:t>No compost</a:t>
            </a:r>
            <a:endParaRPr lang="en-US" sz="2400" noProof="0" dirty="0">
              <a:latin typeface="Gill Sans MT" pitchFamily="34" charset="0"/>
            </a:endParaRPr>
          </a:p>
        </p:txBody>
      </p:sp>
      <p:sp>
        <p:nvSpPr>
          <p:cNvPr id="14" name="Text Placeholder 5"/>
          <p:cNvSpPr txBox="1">
            <a:spLocks/>
          </p:cNvSpPr>
          <p:nvPr/>
        </p:nvSpPr>
        <p:spPr>
          <a:xfrm>
            <a:off x="6477000" y="4038600"/>
            <a:ext cx="2667000" cy="19812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lang="en-US" sz="2400" u="sng" dirty="0">
                <a:solidFill>
                  <a:schemeClr val="accent4">
                    <a:lumMod val="75000"/>
                  </a:schemeClr>
                </a:solidFill>
                <a:latin typeface="Gill Sans MT" pitchFamily="34" charset="0"/>
              </a:rPr>
              <a:t>Rates</a:t>
            </a:r>
          </a:p>
          <a:p>
            <a:pPr marL="274320" marR="0" lvl="0" indent="-27432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lang="en-US" sz="2400" dirty="0">
                <a:latin typeface="Gill Sans MT" pitchFamily="34" charset="0"/>
              </a:rPr>
              <a:t>1 inch</a:t>
            </a:r>
          </a:p>
          <a:p>
            <a:pPr marL="274320" marR="0" lvl="0" indent="-27432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lang="en-US" sz="2400" noProof="0" dirty="0">
                <a:latin typeface="Gill Sans MT" pitchFamily="34" charset="0"/>
              </a:rPr>
              <a:t>2 inches</a:t>
            </a:r>
          </a:p>
          <a:p>
            <a:pPr marL="274320" marR="0" lvl="0" indent="-27432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lang="en-US" sz="2400" dirty="0">
                <a:latin typeface="Gill Sans MT" pitchFamily="34" charset="0"/>
              </a:rPr>
              <a:t>2 inches incorporated</a:t>
            </a:r>
            <a:endParaRPr lang="en-US" sz="2400" noProof="0" dirty="0">
              <a:latin typeface="Gill Sans MT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Randomized Complete Block</a:t>
            </a:r>
            <a:br>
              <a:rPr lang="en-US" dirty="0"/>
            </a:br>
            <a:r>
              <a:rPr lang="en-US" dirty="0"/>
              <a:t>Plot Design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44460" y="5934670"/>
            <a:ext cx="2933816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3:1 slope</a:t>
            </a:r>
            <a:endParaRPr lang="en-US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6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Installed Slope</a:t>
            </a:r>
          </a:p>
        </p:txBody>
      </p:sp>
      <p:grpSp>
        <p:nvGrpSpPr>
          <p:cNvPr id="3" name="Group 6"/>
          <p:cNvGrpSpPr/>
          <p:nvPr/>
        </p:nvGrpSpPr>
        <p:grpSpPr>
          <a:xfrm>
            <a:off x="61660" y="0"/>
            <a:ext cx="9082340" cy="6858000"/>
            <a:chOff x="61660" y="0"/>
            <a:chExt cx="9082340" cy="6858000"/>
          </a:xfrm>
        </p:grpSpPr>
        <p:pic>
          <p:nvPicPr>
            <p:cNvPr id="5" name="Picture 4" descr="White ANR Logo.t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7" y="0"/>
              <a:ext cx="3302003" cy="1371601"/>
            </a:xfrm>
            <a:prstGeom prst="rect">
              <a:avLst/>
            </a:prstGeom>
          </p:spPr>
        </p:pic>
        <p:pic>
          <p:nvPicPr>
            <p:cNvPr id="6" name="Picture 2" descr="CalRecycle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660" y="6191249"/>
              <a:ext cx="2276475" cy="666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3364</TotalTime>
  <Words>429</Words>
  <Application>Microsoft Office PowerPoint</Application>
  <PresentationFormat>On-screen Show (4:3)</PresentationFormat>
  <Paragraphs>106</Paragraphs>
  <Slides>26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Bernard MT Condensed</vt:lpstr>
      <vt:lpstr>Bookman Old Style</vt:lpstr>
      <vt:lpstr>Calibri</vt:lpstr>
      <vt:lpstr>Gill Sans MT</vt:lpstr>
      <vt:lpstr>Wingdings</vt:lpstr>
      <vt:lpstr>Wingdings 3</vt:lpstr>
      <vt:lpstr>Origin</vt:lpstr>
      <vt:lpstr>AAA%20Fire%20Affected%20Soils%20and%20COmpost%20BMPs/Design%20&amp;%20Plot%20layout%20site-1.pdf</vt:lpstr>
      <vt:lpstr>Using Compost to Improve Post-fire Water Quality</vt:lpstr>
      <vt:lpstr>Acknowledgements</vt:lpstr>
      <vt:lpstr>K-rail</vt:lpstr>
      <vt:lpstr>Facing slopes in Temecula, CA</vt:lpstr>
      <vt:lpstr>Experimental Site</vt:lpstr>
      <vt:lpstr>Controlled burn – Summer 2009</vt:lpstr>
      <vt:lpstr>After the burn</vt:lpstr>
      <vt:lpstr>Randomized Complete Block Plot Design</vt:lpstr>
      <vt:lpstr>Installed Slope</vt:lpstr>
      <vt:lpstr>Bins</vt:lpstr>
      <vt:lpstr>Four captured events (mm)</vt:lpstr>
      <vt:lpstr>It was wet…</vt:lpstr>
      <vt:lpstr>…after the first rains…</vt:lpstr>
      <vt:lpstr>…but still dry in there.</vt:lpstr>
      <vt:lpstr>Total Runoff Depth</vt:lpstr>
      <vt:lpstr>Total Suspended Solids</vt:lpstr>
      <vt:lpstr>Total Suspended Solids</vt:lpstr>
      <vt:lpstr>Total Solids</vt:lpstr>
      <vt:lpstr>Total Dissolved Solids</vt:lpstr>
      <vt:lpstr>Total Dissolved Phosphorus</vt:lpstr>
      <vt:lpstr>Orthophosphate</vt:lpstr>
      <vt:lpstr>Suspended Phosphorus</vt:lpstr>
      <vt:lpstr>Nitrate-nitrogen</vt:lpstr>
      <vt:lpstr>Ammonium-nitrogen</vt:lpstr>
      <vt:lpstr>Conclusions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DMC</dc:creator>
  <cp:lastModifiedBy>David Crohn</cp:lastModifiedBy>
  <cp:revision>162</cp:revision>
  <dcterms:created xsi:type="dcterms:W3CDTF">2010-03-27T21:18:56Z</dcterms:created>
  <dcterms:modified xsi:type="dcterms:W3CDTF">2020-11-12T18:12:47Z</dcterms:modified>
</cp:coreProperties>
</file>